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8" r:id="rId10"/>
    <p:sldId id="263" r:id="rId11"/>
    <p:sldId id="262" r:id="rId12"/>
    <p:sldId id="269" r:id="rId13"/>
    <p:sldId id="264" r:id="rId14"/>
    <p:sldId id="265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0"/>
    <p:restoredTop sz="86444"/>
  </p:normalViewPr>
  <p:slideViewPr>
    <p:cSldViewPr snapToGrid="0" snapToObjects="1">
      <p:cViewPr varScale="1">
        <p:scale>
          <a:sx n="74" d="100"/>
          <a:sy n="74" d="100"/>
        </p:scale>
        <p:origin x="1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8FA2F-3911-C344-8C1A-2E144C1F457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034A8-80D8-3942-877C-F7DFCA05E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tufts.edu/search~S1?/aPauly,+August+Friedrich+von,+1796-1845./apauly+august+friedrich+von+1796+1845/-3,-1,0,B/exact&amp;FF=apauly+august+friedrich+von+1796+1845&amp;1,6,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KW: Roman meals, dinning, </a:t>
            </a:r>
            <a:r>
              <a:rPr lang="en-US" dirty="0" err="1"/>
              <a:t>etc</a:t>
            </a:r>
            <a:r>
              <a:rPr lang="en-US" dirty="0"/>
              <a:t>… = too many results.  You need to narrow it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6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</a:t>
            </a:r>
            <a:r>
              <a:rPr lang="en-US" baseline="0" dirty="0"/>
              <a:t> your kw doesn’t surface a potential source, you may want to try facets to help find an item, from which you can get really precise results through the browse function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7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technique 1: follow up on the good items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technique 1: follow up on the good items—use the subjects you found!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9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* technique 2: SU: Rome social life and customs</a:t>
            </a:r>
          </a:p>
          <a:p>
            <a:r>
              <a:rPr lang="en-US" dirty="0"/>
              <a:t>* other useful searches: </a:t>
            </a:r>
          </a:p>
          <a:p>
            <a:r>
              <a:rPr lang="en-US" dirty="0"/>
              <a:t>	* KW </a:t>
            </a:r>
            <a:r>
              <a:rPr lang="en-US" dirty="0" err="1"/>
              <a:t>rome</a:t>
            </a:r>
            <a:r>
              <a:rPr lang="en-US" dirty="0"/>
              <a:t> social life (your topic)</a:t>
            </a:r>
          </a:p>
          <a:p>
            <a:r>
              <a:rPr lang="en-US" dirty="0"/>
              <a:t>	* KW (</a:t>
            </a:r>
            <a:r>
              <a:rPr lang="en-US" dirty="0" err="1"/>
              <a:t>rome</a:t>
            </a:r>
            <a:r>
              <a:rPr lang="en-US" dirty="0"/>
              <a:t> or roman) (your topic)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60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browse by title, author, and call number..</a:t>
            </a:r>
            <a:r>
              <a:rPr lang="en-US" baseline="0" dirty="0"/>
              <a:t>  Try browsing for: Z5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6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5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L'année </a:t>
            </a:r>
            <a:r>
              <a:rPr lang="en-US" dirty="0" err="1"/>
              <a:t>philologique</a:t>
            </a:r>
            <a:endParaRPr lang="en-US" dirty="0"/>
          </a:p>
          <a:p>
            <a:endParaRPr lang="en-US" dirty="0"/>
          </a:p>
          <a:p>
            <a:r>
              <a:rPr lang="en-US" dirty="0"/>
              <a:t>* books, articles, dissertations, everything relevant to Classics published anywhere.</a:t>
            </a:r>
          </a:p>
          <a:p>
            <a:r>
              <a:rPr lang="en-US" dirty="0"/>
              <a:t>* it's in many languages. </a:t>
            </a:r>
          </a:p>
          <a:p>
            <a:r>
              <a:rPr lang="en-US" dirty="0"/>
              <a:t>* there is no full text</a:t>
            </a:r>
          </a:p>
          <a:p>
            <a:r>
              <a:rPr lang="en-US" dirty="0"/>
              <a:t>NOTE:</a:t>
            </a:r>
            <a:r>
              <a:rPr lang="en-US" baseline="0" dirty="0"/>
              <a:t>  The subjects used in </a:t>
            </a:r>
            <a:r>
              <a:rPr lang="en-US" baseline="0" dirty="0" err="1"/>
              <a:t>L’Annee</a:t>
            </a:r>
            <a:r>
              <a:rPr lang="en-US" baseline="0" dirty="0"/>
              <a:t> are not the same as those used in libraries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7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comprehensive encyclopedia of antiquity, with solid coverage of topics famous and obscure. Need a biography of Pseudo-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Skimnos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This is the place. We also have a comprehensive collection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prior editions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series.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4992-E031-D642-B888-77B710F9B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590EB-4B22-3340-AD92-97954EE84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BC37-6E85-7044-A68C-27F3FE70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64B61-E292-E34A-8042-77F14133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82F8-418D-8F40-B2CF-D2CFC401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8A2D-24BB-CD43-ACE5-E142C4CB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E91E5-8B01-8949-BDE0-E39F87BF6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2EDC-BD21-5947-B7CE-630C483E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3436-4662-2948-B4D2-1FEAB1AB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0CB4E-52F2-764B-9886-5234918C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20E96-1E85-1444-86CC-5F3D4C8DA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4E064-C8E6-1846-82FC-00C3ED09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DEA5-7E99-9540-8CCE-C1F61643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E955-0848-9C40-B381-56BE853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9DA46-7E58-DA4A-974D-D52CCA6F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889A-E8A0-1946-8900-C6A896A4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CEFC-8F21-084C-84C1-93CEA1E8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7A62D-AEF0-3243-933C-25299EC8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8DF20-1D1F-F143-B86A-AC3E7339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E740-8F27-504D-B431-8F0E5BB8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B9FC-FC7B-754D-8E9F-EFA1CBE1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3E0F0-8590-5345-9BAA-B84332FCE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3B92A-1EB8-3E46-9412-D233FFA6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99572-321A-A448-B376-4391A3E1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94C88-075C-084B-9ECF-360B07E8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EDB-1221-584E-9B30-B0E5BF4A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40BD7-6813-E14E-9F11-F69C4A608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0213F-7422-DB49-A059-4A9D9430F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63739-39BD-F749-AD66-DD1C4CAD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D3733-0CC4-B646-8D7B-58D04EE8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C219D-04F0-5D42-81E7-6450F38E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0190-DCD9-8B4F-8B26-89EA8694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B0BF-0304-3043-A50D-6AC81311D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FF732-04FF-584A-999D-42C355C10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AA39A-A16D-514D-87F6-47484E971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72574-C47D-2D4E-91A3-FC1A407C9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94603-00DE-4644-B3CF-E2296F2F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8F3DD-EBD2-E442-8414-596CEA7B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CFC354-7EE6-4146-A34D-16449F62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BDA4-1A05-A644-837F-41C40D33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8365F-0A44-1C42-B910-AE020D83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7F2E9-40C9-EE4E-A650-171F87A5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2793-D474-764D-B878-7DA56766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5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6E7F6-95C4-C64B-84B5-271D4EBD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8E1DA-85E4-CB42-BC6B-48C68F13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73C1F-0A70-AF41-8514-CDA59E62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3BA6-CD51-F14A-8D24-72D78856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6024-5345-6C40-BC63-25768D61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42186-EE8E-3B48-8617-97E530144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4F5D4-6757-7242-94EB-9253B70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9D864-206F-4A42-87C5-A0FA369B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9226A-F173-AF4C-8D99-55E1FF85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5EB9-473C-0B4D-9CC2-22E3D232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19F81-9989-454E-BFBD-E20F8B593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652D3-64B8-9C4E-842E-B9D40808F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3C92A-5101-CD46-95BF-BA06D1C2B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66A53-05D2-8942-B741-7BD87BF4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F08A3-BF43-CA49-BE29-E09698F3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3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D600C-20A1-9847-A17B-9D5CC312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A956F-791C-DE4C-A9D2-F88A36D8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58E2-7B81-BB4B-A46A-BBD3E0361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5E58-7E80-B847-80A9-CC72D935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3889C-C20C-CC4E-92BA-CFD355EC9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1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ufts-primo.hosted.exlibrisgroup.com/primo-explore/browse?vid=01TUN&amp;browseQuery=Bryn%20Mawr%20Classical%20Review&amp;browseScope=title&amp;innerPnxIndex=-1&amp;numOfUsedTerms=-1&amp;fn=BrowseSear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mcr.brynmawr.edu/2005/2005-04-05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tufts.worldcat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ufts.on.worldcat.org/search?databaseList=638&amp;queryString=su:(Dinners+and+dining--Rome--History)&amp;clusterResults=tru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cpps.brepolis.net/aph/search.cfm?action=search_simple_result&amp;startrow=1&amp;search_order=year_desc&amp;add_to_search_history=0&amp;log_simplesearch=1&amp;allfields=dining+Rome&amp;author=&amp;class_01=All+Academic+Disciplines&amp;class_03=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referenceworks.brillonline.com/entries/brill-s-new-pauly/banquet-e419290?s.num=2&amp;s.f.s2_parent=s.f.cluster.New+Pauly+Online&amp;s.q=Dining+rome#e41935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action/doBasicSearch?Query=(Rome+dining)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.galegroup.com/ps/basicSearch.do?inputFieldValues%5b0%5d=Rome+dining&amp;inputFieldNames%5b0%5d=OQE&amp;nwf=y&amp;searchType=BasicSearchForm&amp;userGroupName=mlin_m_tufts&amp;prodId=AONE&amp;spellCheck=true&amp;method=doSearch&amp;dblist=&amp;_limiterFieldValues%5bAC%5d=on&amp;_limiterFieldValues%5bRE%5d=on&amp;standAloneLimiters=LI&amp;_limiterFieldValues%5bLI%5d=on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guides.library.tufts.edu/CitingSources/CitingSourcesChicago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ufts-primo.hosted.exlibrisgroup.com/primo-explore/search?query=sub,contains,Rome%20social%20life%20and%20customs%20food,AND&amp;tab=everything&amp;search_scope=EVERYTHING&amp;sortby=rank&amp;vid=01TUN&amp;lang=en_US&amp;mode=advanced&amp;offset=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0DFAF1-F944-5247-83B6-E8D5F0CE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3022" b="115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 49">
            <a:extLst>
              <a:ext uri="{FF2B5EF4-FFF2-40B4-BE49-F238E27FC236}">
                <a16:creationId xmlns:a16="http://schemas.microsoft.com/office/drawing/2014/main" id="{D227D8FB-85E6-4F0E-9F9E-A85A9E7D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335576" y="-399378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991BFE-2E28-42F0-ABB2-4AA495629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562" y="0"/>
            <a:ext cx="6097438" cy="5298683"/>
          </a:xfrm>
          <a:custGeom>
            <a:avLst/>
            <a:gdLst>
              <a:gd name="connsiteX0" fmla="*/ 744562 w 6097438"/>
              <a:gd name="connsiteY0" fmla="*/ 0 h 5298683"/>
              <a:gd name="connsiteX1" fmla="*/ 5209260 w 6097438"/>
              <a:gd name="connsiteY1" fmla="*/ 0 h 5298683"/>
              <a:gd name="connsiteX2" fmla="*/ 5384861 w 6097438"/>
              <a:gd name="connsiteY2" fmla="*/ 193210 h 5298683"/>
              <a:gd name="connsiteX3" fmla="*/ 6097438 w 6097438"/>
              <a:gd name="connsiteY3" fmla="*/ 2178155 h 5298683"/>
              <a:gd name="connsiteX4" fmla="*/ 2976911 w 6097438"/>
              <a:gd name="connsiteY4" fmla="*/ 5298683 h 5298683"/>
              <a:gd name="connsiteX5" fmla="*/ 101610 w 6097438"/>
              <a:gd name="connsiteY5" fmla="*/ 3392805 h 5298683"/>
              <a:gd name="connsiteX6" fmla="*/ 0 w 6097438"/>
              <a:gd name="connsiteY6" fmla="*/ 3115184 h 5298683"/>
              <a:gd name="connsiteX7" fmla="*/ 0 w 6097438"/>
              <a:gd name="connsiteY7" fmla="*/ 1241127 h 5298683"/>
              <a:gd name="connsiteX8" fmla="*/ 101610 w 6097438"/>
              <a:gd name="connsiteY8" fmla="*/ 963506 h 5298683"/>
              <a:gd name="connsiteX9" fmla="*/ 568961 w 6097438"/>
              <a:gd name="connsiteY9" fmla="*/ 193210 h 52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438" h="5298683">
                <a:moveTo>
                  <a:pt x="744562" y="0"/>
                </a:moveTo>
                <a:lnTo>
                  <a:pt x="5209260" y="0"/>
                </a:lnTo>
                <a:lnTo>
                  <a:pt x="5384861" y="193210"/>
                </a:lnTo>
                <a:cubicBezTo>
                  <a:pt x="5830023" y="732621"/>
                  <a:pt x="6097438" y="1424159"/>
                  <a:pt x="6097438" y="2178155"/>
                </a:cubicBezTo>
                <a:cubicBezTo>
                  <a:pt x="6097438" y="3901575"/>
                  <a:pt x="4700330" y="5298683"/>
                  <a:pt x="2976911" y="5298683"/>
                </a:cubicBezTo>
                <a:cubicBezTo>
                  <a:pt x="1684346" y="5298683"/>
                  <a:pt x="575332" y="4512810"/>
                  <a:pt x="101610" y="3392805"/>
                </a:cubicBezTo>
                <a:lnTo>
                  <a:pt x="0" y="3115184"/>
                </a:lnTo>
                <a:lnTo>
                  <a:pt x="0" y="1241127"/>
                </a:lnTo>
                <a:lnTo>
                  <a:pt x="101610" y="963506"/>
                </a:lnTo>
                <a:cubicBezTo>
                  <a:pt x="220041" y="683504"/>
                  <a:pt x="378177" y="424387"/>
                  <a:pt x="568961" y="19321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BF426-A73B-5344-81DD-9FF76993A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8162" y="425148"/>
            <a:ext cx="4707837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i="1" dirty="0" err="1"/>
              <a:t>Appetitus</a:t>
            </a:r>
            <a:r>
              <a:rPr lang="en-US" sz="3600" i="1" dirty="0"/>
              <a:t> </a:t>
            </a:r>
            <a:r>
              <a:rPr lang="en-US" sz="3600" i="1" dirty="0" err="1"/>
              <a:t>rationi</a:t>
            </a:r>
            <a:r>
              <a:rPr lang="en-US" sz="3600" i="1" dirty="0"/>
              <a:t> </a:t>
            </a:r>
            <a:r>
              <a:rPr lang="en-US" sz="3600" i="1" dirty="0" err="1"/>
              <a:t>pareat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0AF0C-912F-414D-9844-D811F39E1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8163" y="1614309"/>
            <a:ext cx="4435712" cy="13249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dirty="0"/>
              <a:t>De </a:t>
            </a:r>
            <a:r>
              <a:rPr lang="en-US" b="1" i="1" dirty="0" err="1"/>
              <a:t>Officiis</a:t>
            </a:r>
            <a:r>
              <a:rPr lang="en-US" b="1" dirty="0"/>
              <a:t> – </a:t>
            </a:r>
            <a:r>
              <a:rPr lang="en-US" b="1" i="1" dirty="0"/>
              <a:t>On Duties</a:t>
            </a:r>
            <a:r>
              <a:rPr lang="en-US" b="1" dirty="0"/>
              <a:t>  </a:t>
            </a:r>
          </a:p>
          <a:p>
            <a:r>
              <a:rPr lang="en-US" dirty="0"/>
              <a:t>Book I, section 141</a:t>
            </a:r>
            <a:endParaRPr lang="en-US" sz="1800" dirty="0"/>
          </a:p>
          <a:p>
            <a:pPr algn="l"/>
            <a:r>
              <a:rPr lang="en-US" sz="1800" dirty="0"/>
              <a:t>	Desire ought to obey reason</a:t>
            </a:r>
          </a:p>
          <a:p>
            <a:pPr algn="l"/>
            <a:endParaRPr lang="en-US" sz="18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10F92B-79C2-9A44-B4C7-BA48CFA2DE3A}"/>
              </a:ext>
            </a:extLst>
          </p:cNvPr>
          <p:cNvSpPr txBox="1">
            <a:spLocks/>
          </p:cNvSpPr>
          <p:nvPr/>
        </p:nvSpPr>
        <p:spPr>
          <a:xfrm>
            <a:off x="6832100" y="3397064"/>
            <a:ext cx="4707837" cy="1043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Meals &amp; Food Would</a:t>
            </a:r>
          </a:p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Cicero Have Eaten?</a:t>
            </a:r>
          </a:p>
        </p:txBody>
      </p:sp>
    </p:spTree>
    <p:extLst>
      <p:ext uri="{BB962C8B-B14F-4D97-AF65-F5344CB8AC3E}">
        <p14:creationId xmlns:p14="http://schemas.microsoft.com/office/powerpoint/2010/main" val="202915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3B5EE151-FE68-EC4B-8781-05E13FC39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6250"/>
          <a:stretch/>
        </p:blipFill>
        <p:spPr>
          <a:xfrm>
            <a:off x="5153822" y="1589787"/>
            <a:ext cx="6553545" cy="368636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D7530F73-67DA-D24B-85B7-63CF8E7E9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575736"/>
            <a:ext cx="3847204" cy="322624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Call Number </a:t>
            </a:r>
            <a:r>
              <a:rPr lang="en-US" sz="3200" b="1" u="sng" dirty="0">
                <a:solidFill>
                  <a:srgbClr val="FFFFFF"/>
                </a:solidFill>
              </a:rPr>
              <a:t>B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rowse</a:t>
            </a:r>
          </a:p>
        </p:txBody>
      </p:sp>
    </p:spTree>
    <p:extLst>
      <p:ext uri="{BB962C8B-B14F-4D97-AF65-F5344CB8AC3E}">
        <p14:creationId xmlns:p14="http://schemas.microsoft.com/office/powerpoint/2010/main" val="353954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3">
            <a:hlinkClick r:id="rId3" invalidUrl="https://tufts-primo.hosted.exlibrisgroup.com/primo-explore/browse?vid=01TUN&amp;browseQuery=Bryn Mawr Classical Review&amp;browseScope=title&amp;innerPnxIndex=-1&amp;numOfUsedTerms=-1&amp;fn=BrowseSearch"/>
            <a:extLst>
              <a:ext uri="{FF2B5EF4-FFF2-40B4-BE49-F238E27FC236}">
                <a16:creationId xmlns:a16="http://schemas.microsoft.com/office/drawing/2014/main" id="{9F7ED6B3-27A4-2546-A6EF-5AFC2A996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2081302"/>
            <a:ext cx="6553545" cy="270333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F1AB0D3-BF52-8345-A8A0-4293FED7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575736"/>
            <a:ext cx="3847204" cy="322624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294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F1AB0D3-BF52-8345-A8A0-4293FED7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When in doubt about a resource: check!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AC6A592-39ED-884C-878A-A2B48456A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4" r="22748" b="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C3D470F-D499-2443-B65A-99651A4875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2" r="24168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9B8DC-D845-AE49-96B0-54A4F735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When you need to go Beyond</a:t>
            </a:r>
            <a:r>
              <a:rPr lang="mr-IN" sz="2600">
                <a:solidFill>
                  <a:schemeClr val="bg1"/>
                </a:solidFill>
              </a:rPr>
              <a:t>…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5EC01C-DEBE-4D2B-8F26-C5CA513A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BLC provides seamless access to millions of books through the Boston Library Consortium and research libraries worldwide.</a:t>
            </a:r>
          </a:p>
          <a:p>
            <a:r>
              <a:rPr lang="en-US" sz="2000">
                <a:solidFill>
                  <a:schemeClr val="bg1"/>
                </a:solidFill>
              </a:rPr>
              <a:t>BLC delivery time: usually 2-3 days</a:t>
            </a:r>
          </a:p>
          <a:p>
            <a:r>
              <a:rPr lang="en-US" sz="2000">
                <a:solidFill>
                  <a:schemeClr val="bg1"/>
                </a:solidFill>
              </a:rPr>
              <a:t>Interlibrary loan delivery time: usually 7-10 days, sometimes less</a:t>
            </a:r>
          </a:p>
        </p:txBody>
      </p:sp>
      <p:pic>
        <p:nvPicPr>
          <p:cNvPr id="7" name="Content Placeholder 3">
            <a:hlinkClick r:id="rId2"/>
            <a:extLst>
              <a:ext uri="{FF2B5EF4-FFF2-40B4-BE49-F238E27FC236}">
                <a16:creationId xmlns:a16="http://schemas.microsoft.com/office/drawing/2014/main" id="{673506D2-C592-CF46-BB6D-4AA25124D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395324"/>
            <a:ext cx="6250769" cy="1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5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255A2B96-2C61-694C-A7BB-E62054438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205" y="643466"/>
            <a:ext cx="107135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4AB8F-B33A-A54C-82B8-193BF63F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L’Année philologique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632A7-B79F-8648-9B10-232983DD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26" y="307731"/>
            <a:ext cx="4479145" cy="3997637"/>
          </a:xfrm>
          <a:prstGeom prst="rect">
            <a:avLst/>
          </a:prstGeom>
        </p:spPr>
      </p:pic>
      <p:pic>
        <p:nvPicPr>
          <p:cNvPr id="6" name="Content Placeholder 5">
            <a:hlinkClick r:id="rId4"/>
            <a:extLst>
              <a:ext uri="{FF2B5EF4-FFF2-40B4-BE49-F238E27FC236}">
                <a16:creationId xmlns:a16="http://schemas.microsoft.com/office/drawing/2014/main" id="{E3419331-659C-D44A-ACE7-A085FA4E3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16043" y="690235"/>
            <a:ext cx="5455917" cy="323262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2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D2D82-2714-F84E-B20E-A048ECA0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New Pauly Online</a:t>
            </a: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2926972-5BDE-764F-90BB-9A1BD74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55" y="2426818"/>
            <a:ext cx="4100140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hlinkClick r:id="rId4"/>
            <a:extLst>
              <a:ext uri="{FF2B5EF4-FFF2-40B4-BE49-F238E27FC236}">
                <a16:creationId xmlns:a16="http://schemas.microsoft.com/office/drawing/2014/main" id="{82A69D49-A575-494E-9944-C3DE50B93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525410"/>
            <a:ext cx="5455917" cy="18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0DF46-2B5F-3049-87D1-07CA69E1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Finding Articles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AB28DFC-FC7C-1E44-8400-BFEA1CC6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15" y="2426818"/>
            <a:ext cx="4079221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hlinkClick r:id="rId3"/>
            <a:extLst>
              <a:ext uri="{FF2B5EF4-FFF2-40B4-BE49-F238E27FC236}">
                <a16:creationId xmlns:a16="http://schemas.microsoft.com/office/drawing/2014/main" id="{1363DC13-2823-4F4B-A743-88C08C3CE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075297"/>
            <a:ext cx="5455917" cy="27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0DF46-2B5F-3049-87D1-07CA69E1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Finding Articles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AB28DFC-FC7C-1E44-8400-BFEA1CC6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15" y="2426818"/>
            <a:ext cx="4079221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>
            <a:hlinkClick r:id="rId3"/>
            <a:extLst>
              <a:ext uri="{FF2B5EF4-FFF2-40B4-BE49-F238E27FC236}">
                <a16:creationId xmlns:a16="http://schemas.microsoft.com/office/drawing/2014/main" id="{AA0CE624-AC0E-F544-819C-95168F856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825486"/>
            <a:ext cx="5455917" cy="12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56C41-273E-084D-AAA2-6EA9E183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Citing your sources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9DA49-9719-8540-911E-7DAD87263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624" y="2426818"/>
            <a:ext cx="371780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4B841FC-C74D-C34D-B438-B4F8B33B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193" y="2426818"/>
            <a:ext cx="392767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3BCADE39-E12E-8E48-A90E-D79B733D8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6" r="9091" b="1213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CE080-2C5E-B345-916A-9DD4BD65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Agenda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83219F-3396-471C-AF12-8C281C377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Finding 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 few key resources for Classics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Finding articles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Cite your sources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Search on your own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9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DFC8E8C-A255-DA47-817C-C3C10B67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7" r="9091" b="78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DC5E7-5841-EF48-A171-61D12682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46" y="157245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 b="1" dirty="0"/>
              <a:t>Start General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0B49D8-5BC0-4EC9-BABF-34EF8D9C7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46" y="1214866"/>
            <a:ext cx="5221266" cy="4881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to define what your question is about: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 2 is ultimately a question about food, dinning and meals specific to the culture, social life, and customs of Rome</a:t>
            </a:r>
          </a:p>
          <a:p>
            <a:pPr lvl="1"/>
            <a:r>
              <a:rPr lang="en-US" sz="1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Nota Bene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Libraries might use special terms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can figure out the terms, you can find the resources!</a:t>
            </a:r>
          </a:p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always a multitude of sources, so let the experts help point the way: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Professor Phillips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Research and Instruction Librarian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sources we will look at</a:t>
            </a:r>
          </a:p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Figure out: is this more likely to be a book topic, or an article topic: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Cutting edge research is frequently found in articles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Established subjects usually have books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6836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92A5052-8AD7-0948-A963-6D5992E8D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" r="440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C4037-DD01-7D4C-9431-9797CE0E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b="1" dirty="0"/>
              <a:t>General Catalog Search: Recall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65C00138-C482-9F4E-A1AF-BE9CEDBD6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" r="738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18195-D085-DB48-8107-E3BD3A0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179" y="2074362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</a:rPr>
              <a:t>General Catalog Search: precession through Facets</a:t>
            </a:r>
          </a:p>
        </p:txBody>
      </p:sp>
    </p:spTree>
    <p:extLst>
      <p:ext uri="{BB962C8B-B14F-4D97-AF65-F5344CB8AC3E}">
        <p14:creationId xmlns:p14="http://schemas.microsoft.com/office/powerpoint/2010/main" val="235986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69D42-396B-BA48-A213-F9AB8863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Look for specific terms!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0657177-6CBD-DE4E-B0D9-8D0A6FE6B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56" b="962"/>
          <a:stretch/>
        </p:blipFill>
        <p:spPr>
          <a:xfrm>
            <a:off x="5153822" y="1589800"/>
            <a:ext cx="6553545" cy="36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69D42-396B-BA48-A213-F9AB8863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Look for specific terms!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0657177-6CBD-DE4E-B0D9-8D0A6FE6B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56" b="962"/>
          <a:stretch/>
        </p:blipFill>
        <p:spPr>
          <a:xfrm>
            <a:off x="5153822" y="1589800"/>
            <a:ext cx="6553545" cy="3686341"/>
          </a:xfrm>
          <a:prstGeom prst="rect">
            <a:avLst/>
          </a:prstGeom>
        </p:spPr>
      </p:pic>
      <p:sp>
        <p:nvSpPr>
          <p:cNvPr id="3" name="Double Bracket 2">
            <a:extLst>
              <a:ext uri="{FF2B5EF4-FFF2-40B4-BE49-F238E27FC236}">
                <a16:creationId xmlns:a16="http://schemas.microsoft.com/office/drawing/2014/main" id="{7E28A71F-B3D1-FF40-B593-84DCEF974697}"/>
              </a:ext>
            </a:extLst>
          </p:cNvPr>
          <p:cNvSpPr/>
          <p:nvPr/>
        </p:nvSpPr>
        <p:spPr>
          <a:xfrm>
            <a:off x="6222206" y="2043864"/>
            <a:ext cx="1550194" cy="314325"/>
          </a:xfrm>
          <a:prstGeom prst="bracketPair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18195-D085-DB48-8107-E3BD3A0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575736"/>
            <a:ext cx="3847204" cy="322624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known 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Subject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BC54CE6-1E21-4E4B-9B37-A79451747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9" b="7506"/>
          <a:stretch/>
        </p:blipFill>
        <p:spPr>
          <a:xfrm>
            <a:off x="5153822" y="1589801"/>
            <a:ext cx="6553545" cy="36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18195-D085-DB48-8107-E3BD3A0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81648"/>
            <a:ext cx="4332307" cy="3228606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</a:t>
            </a:r>
            <a:r>
              <a:rPr lang="en-US" sz="3200" dirty="0">
                <a:solidFill>
                  <a:srgbClr val="FFFFFF"/>
                </a:solidFill>
              </a:rPr>
              <a:t>Expanded 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Subject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0FFF1B6-3825-7648-8A61-36FB567B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22" y="1573403"/>
            <a:ext cx="6553545" cy="3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456</Words>
  <Application>Microsoft Macintosh PowerPoint</Application>
  <PresentationFormat>Widescreen</PresentationFormat>
  <Paragraphs>69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Mangal</vt:lpstr>
      <vt:lpstr>Office Theme</vt:lpstr>
      <vt:lpstr>Appetitus rationi pareat</vt:lpstr>
      <vt:lpstr>Agenda</vt:lpstr>
      <vt:lpstr>Start General</vt:lpstr>
      <vt:lpstr>General Catalog Search: Recall</vt:lpstr>
      <vt:lpstr>General Catalog Search: precession through Facets</vt:lpstr>
      <vt:lpstr>Look for specific terms!</vt:lpstr>
      <vt:lpstr>Look for specific terms!</vt:lpstr>
      <vt:lpstr>General Catalog Search:  Precession through known Subject</vt:lpstr>
      <vt:lpstr>General Catalog Search:  Precession through Expanded Subject</vt:lpstr>
      <vt:lpstr>General Catalog Search:  Precession through Call Number Browse</vt:lpstr>
      <vt:lpstr>General Catalog Search:  Precession through  Title</vt:lpstr>
      <vt:lpstr>When in doubt about a resource: check!</vt:lpstr>
      <vt:lpstr>When you need to go Beyond…</vt:lpstr>
      <vt:lpstr>PowerPoint Presentation</vt:lpstr>
      <vt:lpstr>L’Année philologique</vt:lpstr>
      <vt:lpstr>New Pauly Online</vt:lpstr>
      <vt:lpstr>Finding Articles</vt:lpstr>
      <vt:lpstr>Finding Articles</vt:lpstr>
      <vt:lpstr>Citing your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Appetitus rationi pareat</dc:title>
  <dc:creator>May, Alexander B.</dc:creator>
  <cp:lastModifiedBy>May, Alexander B.</cp:lastModifiedBy>
  <cp:revision>1</cp:revision>
  <dcterms:created xsi:type="dcterms:W3CDTF">2018-10-30T15:26:20Z</dcterms:created>
  <dcterms:modified xsi:type="dcterms:W3CDTF">2018-10-30T15:30:14Z</dcterms:modified>
</cp:coreProperties>
</file>